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1" r:id="rId4"/>
    <p:sldId id="263" r:id="rId5"/>
    <p:sldId id="264" r:id="rId6"/>
    <p:sldId id="265" r:id="rId7"/>
    <p:sldId id="266" r:id="rId8"/>
    <p:sldId id="277" r:id="rId9"/>
    <p:sldId id="270" r:id="rId10"/>
    <p:sldId id="271" r:id="rId11"/>
    <p:sldId id="272" r:id="rId12"/>
    <p:sldId id="273" r:id="rId13"/>
    <p:sldId id="274" r:id="rId14"/>
    <p:sldId id="275" r:id="rId15"/>
    <p:sldId id="258" r:id="rId16"/>
    <p:sldId id="259" r:id="rId17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0F6A8-0887-4FEE-909E-6C885A193790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11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675"/>
            <a:ext cx="298211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4EB74-0143-46F6-AA90-DEE4200F01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9E9C15E-0A51-4E68-A37E-6452F6C6385D}" type="datetimeFigureOut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EAB509-D7FD-4C8C-BA5B-34B9724DC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4297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E1993-0D02-4E86-91BC-84B8533346E1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FBA68-BC61-4213-8F86-7209E9DD9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CE87C-7BCE-48F4-B14B-05CB4DE18A4F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9128B-2484-4C0E-AD27-DF19A56A3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4368C-1E9E-4868-98BF-36521667DECF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A9AA4-CC6F-4624-8ACE-9ACA1F63C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AC6E6-BA74-4B67-B383-9C686955F442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86ABA-9DE7-4D92-A89A-E201FBF44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F27F-B914-4010-95A6-B7BC014F497F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C298-E96B-42AC-B2B1-BEB351081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CFCC0-4734-4C0E-A53F-7EB4126FFEF8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598A2-81F6-42F6-82F2-CF1E28292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D3486-C922-4B4B-9B1C-2001EF9AA362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DFC73-231C-4FA9-B737-9738CE8EA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EABD-EE4F-4871-9D0A-08D826A0E4BD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2C84A-B59A-4FB7-B841-F049784E6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640AB-809C-4561-9C58-98D3EB807B65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8235-099C-459A-99DA-C13F844C9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3E2CF-D378-4AFB-9D56-42CC98E1CCD8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056B-EEF5-4466-AC62-372F01DD1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B60F6-D340-4155-AB50-21DA8F6A1947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FFE8-5765-4997-BC3D-E16AFECE3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F9FD33-23C0-48BE-A337-A3488E292ED8}" type="datetime1">
              <a:rPr lang="en-US"/>
              <a:pPr>
                <a:defRPr/>
              </a:pPr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1502EF-3654-4E06-AF64-E01E8DD00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C9BA5D-DAC1-484F-B28F-E2AF54E1B1A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686800" cy="2003425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FFFF00"/>
                </a:solidFill>
              </a:rPr>
              <a:t>Racial/Ethnic Disparities in Adults Reading to Two Year Old Children: </a:t>
            </a:r>
            <a:br>
              <a:rPr lang="en-US" sz="4000" b="1" smtClean="0">
                <a:solidFill>
                  <a:srgbClr val="FFFF00"/>
                </a:solidFill>
              </a:rPr>
            </a:br>
            <a:r>
              <a:rPr lang="en-US" sz="4000" b="1" smtClean="0">
                <a:solidFill>
                  <a:srgbClr val="FFFF00"/>
                </a:solidFill>
              </a:rPr>
              <a:t>A Population-based Study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219200" y="3124200"/>
            <a:ext cx="6705600" cy="3352800"/>
          </a:xfrm>
        </p:spPr>
        <p:txBody>
          <a:bodyPr/>
          <a:lstStyle/>
          <a:p>
            <a:r>
              <a:rPr lang="en-US" sz="2800" b="1" smtClean="0">
                <a:solidFill>
                  <a:srgbClr val="FFFF00"/>
                </a:solidFill>
              </a:rPr>
              <a:t>Olivia Sappenfield</a:t>
            </a:r>
          </a:p>
          <a:p>
            <a:r>
              <a:rPr lang="en-US" sz="1600" b="1" smtClean="0">
                <a:solidFill>
                  <a:srgbClr val="FFFF00"/>
                </a:solidFill>
              </a:rPr>
              <a:t>Emory University School of Public Health</a:t>
            </a:r>
          </a:p>
          <a:p>
            <a:r>
              <a:rPr lang="en-US" sz="1600" b="1" smtClean="0">
                <a:solidFill>
                  <a:srgbClr val="FFFF00"/>
                </a:solidFill>
              </a:rPr>
              <a:t>Office of Family Health, Oregon Public Health Division</a:t>
            </a:r>
          </a:p>
          <a:p>
            <a:r>
              <a:rPr lang="en-US" sz="2800" b="1" smtClean="0">
                <a:solidFill>
                  <a:srgbClr val="FFFF00"/>
                </a:solidFill>
              </a:rPr>
              <a:t>Ken Rosenberg, MD, MPH</a:t>
            </a:r>
          </a:p>
          <a:p>
            <a:r>
              <a:rPr lang="en-US" sz="1600" b="1" smtClean="0">
                <a:solidFill>
                  <a:srgbClr val="FFFF00"/>
                </a:solidFill>
              </a:rPr>
              <a:t>Office of Family Health, Oregon Public Health Division</a:t>
            </a:r>
          </a:p>
          <a:p>
            <a:endParaRPr lang="en-US" sz="1600" b="1" smtClean="0">
              <a:solidFill>
                <a:srgbClr val="FFFF00"/>
              </a:solidFill>
            </a:endParaRPr>
          </a:p>
          <a:p>
            <a:r>
              <a:rPr lang="en-US" sz="2400" b="1" smtClean="0">
                <a:solidFill>
                  <a:srgbClr val="FFFF00"/>
                </a:solidFill>
              </a:rPr>
              <a:t>Oregon Public Health Association annual meeting</a:t>
            </a:r>
          </a:p>
          <a:p>
            <a:r>
              <a:rPr lang="en-US" sz="2400" b="1" smtClean="0">
                <a:solidFill>
                  <a:srgbClr val="FFFF00"/>
                </a:solidFill>
              </a:rPr>
              <a:t>October 10, 2011</a:t>
            </a:r>
          </a:p>
          <a:p>
            <a:endParaRPr lang="en-US" sz="1600" b="1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AFDF7-8CCC-426C-B2E3-25C6D2CE906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Reading to Hispanic Children</a:t>
            </a:r>
            <a:endParaRPr lang="en-US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smtClean="0"/>
              <a:t>Some parents may have limited access to bilingual or Spanish resources</a:t>
            </a:r>
          </a:p>
          <a:p>
            <a:r>
              <a:rPr lang="en-US" sz="2800" b="1" smtClean="0"/>
              <a:t>Some have discomfort reading in English</a:t>
            </a:r>
          </a:p>
          <a:p>
            <a:r>
              <a:rPr lang="en-US" sz="2800" b="1" smtClean="0"/>
              <a:t>Some believe they should wait until child is 5 years old</a:t>
            </a:r>
          </a:p>
          <a:p>
            <a:r>
              <a:rPr lang="en-US" sz="2800" b="1" smtClean="0"/>
              <a:t>Some do not consider reading a leisure activity</a:t>
            </a:r>
          </a:p>
          <a:p>
            <a:r>
              <a:rPr lang="en-US" sz="2800" b="1" smtClean="0"/>
              <a:t>Some parents believe the school is responsible for teaching their child to read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F9A82-54BC-4831-B637-E6075328298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Reading to Black Children</a:t>
            </a:r>
            <a:endParaRPr lang="en-US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486400"/>
          </a:xfrm>
        </p:spPr>
        <p:txBody>
          <a:bodyPr/>
          <a:lstStyle/>
          <a:p>
            <a:r>
              <a:rPr lang="en-US" sz="2800" b="1" smtClean="0"/>
              <a:t>More likely to be a single parent household</a:t>
            </a:r>
          </a:p>
          <a:p>
            <a:r>
              <a:rPr lang="en-US" sz="2800" b="1" smtClean="0"/>
              <a:t>Black mothers may be more stressed than other mothers</a:t>
            </a:r>
          </a:p>
          <a:p>
            <a:r>
              <a:rPr lang="en-US" sz="2800" b="1" smtClean="0"/>
              <a:t>Residing in a disadvantaged neighborhood impedes academically relevant verbal skills</a:t>
            </a:r>
          </a:p>
          <a:p>
            <a:r>
              <a:rPr lang="en-US" sz="2800" b="1" smtClean="0"/>
              <a:t>Racial discrimination</a:t>
            </a:r>
          </a:p>
          <a:p>
            <a:pPr lvl="1"/>
            <a:r>
              <a:rPr lang="en-US" sz="2400" b="1" smtClean="0"/>
              <a:t>Disciplined more harshly</a:t>
            </a:r>
          </a:p>
          <a:p>
            <a:pPr lvl="1"/>
            <a:r>
              <a:rPr lang="en-US" sz="2400" b="1" smtClean="0"/>
              <a:t>Feel less capable</a:t>
            </a:r>
          </a:p>
          <a:p>
            <a:pPr lvl="1"/>
            <a:r>
              <a:rPr lang="en-US" sz="2400" b="1" smtClean="0"/>
              <a:t>Diversion of resources/fewer resources in largely black schools</a:t>
            </a:r>
          </a:p>
          <a:p>
            <a:pPr lvl="1"/>
            <a:r>
              <a:rPr lang="en-US" sz="2400" b="1" smtClean="0"/>
              <a:t>Difficulty in job and housing market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F20DD-CA59-4D9A-86A0-18DABA8500F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b="1" smtClean="0">
                <a:solidFill>
                  <a:srgbClr val="FFFF00"/>
                </a:solidFill>
              </a:rPr>
              <a:t>Reading to American Indian/Alaska Native Children</a:t>
            </a:r>
            <a:endParaRPr lang="en-US" sz="380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smtClean="0"/>
              <a:t>Oral tradition</a:t>
            </a:r>
          </a:p>
          <a:p>
            <a:pPr lvl="1"/>
            <a:r>
              <a:rPr lang="en-US" sz="2400" b="1" smtClean="0"/>
              <a:t>Story telling as an effective tool to change behavior</a:t>
            </a:r>
          </a:p>
          <a:p>
            <a:pPr lvl="1"/>
            <a:r>
              <a:rPr lang="en-US" sz="2400" b="1" smtClean="0"/>
              <a:t>Instills cultural values and allows reclamation of native language</a:t>
            </a:r>
          </a:p>
          <a:p>
            <a:r>
              <a:rPr lang="en-US" sz="2800" b="1" smtClean="0"/>
              <a:t>Governmental support for programs that improve literacy among the AI/AN population</a:t>
            </a:r>
          </a:p>
          <a:p>
            <a:pPr lvl="1"/>
            <a:r>
              <a:rPr lang="en-US" sz="2400" b="1" smtClean="0"/>
              <a:t>Early Head Start</a:t>
            </a:r>
          </a:p>
          <a:p>
            <a:r>
              <a:rPr lang="en-US" sz="2800" b="1" smtClean="0"/>
              <a:t>Value of children</a:t>
            </a:r>
          </a:p>
          <a:p>
            <a:pPr lvl="1"/>
            <a:r>
              <a:rPr lang="en-US" sz="2400" b="1" smtClean="0"/>
              <a:t>Investing in children secures the tribe’s future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56533-B99D-4F06-AF22-1AF09E2E11E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Interventions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5626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Reach Out and Read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Trains pediatric providers to provide instruction and advice on reading to children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Give books at every pediatric visit from 6 months to 5 years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Volunteers in waiting rooms to model reading to children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Families participating in ROR score higher on language development exams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Early Head Start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Serves low income families from birth to three years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Provide parent-child activities, home-visits, development plans and adult education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EHS children score higher on language and cognitive tests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dirty="0" smtClean="0"/>
              <a:t>Improves parental support for literacy development and daily reading</a:t>
            </a:r>
            <a:endParaRPr lang="en-US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C96D9-BDC0-48CD-BAD4-F6E16178088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Conclusion</a:t>
            </a:r>
            <a:endParaRPr lang="en-US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sz="2800" b="1" smtClean="0"/>
              <a:t>Results help us understand other factors that influence educational outcomes</a:t>
            </a:r>
          </a:p>
          <a:p>
            <a:r>
              <a:rPr lang="en-US" sz="2800" b="1" smtClean="0"/>
              <a:t>Reading to children is an effective tool to improve academic performance</a:t>
            </a:r>
          </a:p>
          <a:p>
            <a:r>
              <a:rPr lang="en-US" sz="2800" b="1" smtClean="0"/>
              <a:t>Other cultural factors affect parents reading to their children</a:t>
            </a:r>
          </a:p>
          <a:p>
            <a:r>
              <a:rPr lang="en-US" sz="2800" b="1" smtClean="0"/>
              <a:t>Programs developed for early childhood education need to be culturally sensitive</a:t>
            </a:r>
          </a:p>
          <a:p>
            <a:r>
              <a:rPr lang="en-US" sz="2800" b="1" smtClean="0"/>
              <a:t>Future efforts should focus on testing interventions on a large scale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DDFC0-FAA6-4FC5-89E2-67C15DD76689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References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 rtlCol="0"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 err="1"/>
              <a:t>DeWalt</a:t>
            </a:r>
            <a:r>
              <a:rPr lang="en-US" sz="1800" dirty="0"/>
              <a:t> D.A., </a:t>
            </a:r>
            <a:r>
              <a:rPr lang="en-US" sz="1800" dirty="0" err="1"/>
              <a:t>Berkman</a:t>
            </a:r>
            <a:r>
              <a:rPr lang="en-US" sz="1800" dirty="0"/>
              <a:t> N.D., Sheridan S., </a:t>
            </a:r>
            <a:r>
              <a:rPr lang="en-US" sz="1800" dirty="0" err="1"/>
              <a:t>Lohr</a:t>
            </a:r>
            <a:r>
              <a:rPr lang="en-US" sz="1800" dirty="0"/>
              <a:t> K.N., </a:t>
            </a:r>
            <a:r>
              <a:rPr lang="en-US" sz="1800" dirty="0" err="1"/>
              <a:t>Pignone</a:t>
            </a:r>
            <a:r>
              <a:rPr lang="en-US" sz="1800" dirty="0"/>
              <a:t> M.P. Literacy and Health Outcomes. </a:t>
            </a:r>
            <a:r>
              <a:rPr lang="en-US" sz="1800" i="1" dirty="0"/>
              <a:t>Journal of General Internal Medicine</a:t>
            </a:r>
            <a:r>
              <a:rPr lang="en-US" sz="1800" dirty="0"/>
              <a:t> 2004;19(12):1228-1239</a:t>
            </a:r>
            <a:r>
              <a:rPr lang="en-US" sz="1800" dirty="0" smtClean="0"/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 err="1"/>
              <a:t>Sénéchal</a:t>
            </a:r>
            <a:r>
              <a:rPr lang="en-US" sz="1800" dirty="0"/>
              <a:t> M, </a:t>
            </a:r>
            <a:r>
              <a:rPr lang="en-US" sz="1800" dirty="0" err="1"/>
              <a:t>LeFevre</a:t>
            </a:r>
            <a:r>
              <a:rPr lang="en-US" sz="1800" dirty="0"/>
              <a:t> J. Parental involvement in the development of children’s reading skill: a five-year longitudinal study. </a:t>
            </a:r>
            <a:r>
              <a:rPr lang="en-US" sz="1800" i="1" dirty="0"/>
              <a:t>Child Development </a:t>
            </a:r>
            <a:r>
              <a:rPr lang="en-US" sz="1800" dirty="0"/>
              <a:t>2002;73(2):445-460.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/>
              <a:t>Lloyd D.N. Prediction of school failure from third-grade data. </a:t>
            </a:r>
            <a:r>
              <a:rPr lang="en-US" sz="1800" i="1" dirty="0"/>
              <a:t>Educational and Psychological Measurement</a:t>
            </a:r>
            <a:r>
              <a:rPr lang="en-US" sz="1800" dirty="0"/>
              <a:t> 1978;38(4):1193-1200.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 err="1"/>
              <a:t>Neisser</a:t>
            </a:r>
            <a:r>
              <a:rPr lang="en-US" sz="1800" dirty="0"/>
              <a:t> U., ed. Poor readers: teach, don’t label. </a:t>
            </a:r>
            <a:r>
              <a:rPr lang="en-US" sz="1800" i="1" dirty="0"/>
              <a:t>The School Achievement of Minority Children: New Perspectives</a:t>
            </a:r>
            <a:r>
              <a:rPr lang="en-US" sz="1800" dirty="0"/>
              <a:t>.</a:t>
            </a:r>
            <a:r>
              <a:rPr lang="en-US" sz="1800" i="1" dirty="0"/>
              <a:t> </a:t>
            </a:r>
            <a:r>
              <a:rPr lang="en-US" sz="1800" dirty="0"/>
              <a:t>Hillsdale, NJ: Erlbaum Associates; 1986.105-143.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/>
              <a:t>Berlin G. &amp; Sum A. </a:t>
            </a:r>
            <a:r>
              <a:rPr lang="en-US" sz="1800" i="1" dirty="0"/>
              <a:t>Toward a more perfect union: Basic skills, poor families, and our economic future</a:t>
            </a:r>
            <a:r>
              <a:rPr lang="en-US" sz="1800" dirty="0"/>
              <a:t>.</a:t>
            </a:r>
            <a:r>
              <a:rPr lang="en-US" sz="1800" i="1" dirty="0"/>
              <a:t> </a:t>
            </a:r>
            <a:r>
              <a:rPr lang="en-US" sz="1800" dirty="0"/>
              <a:t>New York, N.Y: Ford Foundation; 1988.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 err="1"/>
              <a:t>Jimerson</a:t>
            </a:r>
            <a:r>
              <a:rPr lang="en-US" sz="1800" dirty="0"/>
              <a:t> S., </a:t>
            </a:r>
            <a:r>
              <a:rPr lang="en-US" sz="1800" dirty="0" err="1"/>
              <a:t>Egeland</a:t>
            </a:r>
            <a:r>
              <a:rPr lang="en-US" sz="1800" dirty="0"/>
              <a:t> B, </a:t>
            </a:r>
            <a:r>
              <a:rPr lang="en-US" sz="1800" dirty="0" err="1"/>
              <a:t>Sroufe</a:t>
            </a:r>
            <a:r>
              <a:rPr lang="en-US" sz="1800" dirty="0"/>
              <a:t> L, Carlson B. A Prospective longitudinal study of high school dropouts: examining multiple predictors across development. (1999). </a:t>
            </a:r>
            <a:r>
              <a:rPr lang="en-US" sz="1800" i="1" dirty="0"/>
              <a:t>Journal of School Psychology</a:t>
            </a:r>
            <a:r>
              <a:rPr lang="en-US" sz="1800" dirty="0"/>
              <a:t> 2000;38(6):525-549</a:t>
            </a:r>
            <a:r>
              <a:rPr lang="en-US" sz="1800" dirty="0" smtClean="0"/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/>
              <a:t>Raikes H., </a:t>
            </a:r>
            <a:r>
              <a:rPr lang="en-US" sz="1800" dirty="0" err="1"/>
              <a:t>Luze</a:t>
            </a:r>
            <a:r>
              <a:rPr lang="en-US" sz="1800" dirty="0"/>
              <a:t> G., Brooks-Gunn J., et al. Mother-child </a:t>
            </a:r>
            <a:r>
              <a:rPr lang="en-US" sz="1800" dirty="0" err="1"/>
              <a:t>bookreading</a:t>
            </a:r>
            <a:r>
              <a:rPr lang="en-US" sz="1800" dirty="0"/>
              <a:t> in low-income families: Correlates and outcomes during the first three years of life. </a:t>
            </a:r>
            <a:r>
              <a:rPr lang="en-US" sz="1800" i="1" dirty="0"/>
              <a:t>Child Development</a:t>
            </a:r>
            <a:r>
              <a:rPr lang="en-US" sz="1800" dirty="0"/>
              <a:t> 2006;77(4):924-953.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/>
              <a:t>Cameron C.A., Pinto G. A day in the life: Secure interludes with joint book reading. </a:t>
            </a:r>
            <a:r>
              <a:rPr lang="en-US" sz="1800" i="1" dirty="0"/>
              <a:t>Journal of Research in Childhood Education</a:t>
            </a:r>
            <a:r>
              <a:rPr lang="en-US" sz="1800" dirty="0"/>
              <a:t> 2009;23(4):437-449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F9C2B-63ED-4A42-9B2A-FFCD565EB4E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References Con’d</a:t>
            </a:r>
            <a:endParaRPr lang="en-US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>
              <a:buFont typeface="Calibri" pitchFamily="34" charset="0"/>
              <a:buAutoNum type="arabicPeriod" startAt="9"/>
            </a:pPr>
            <a:r>
              <a:rPr lang="en-US" sz="1800" smtClean="0"/>
              <a:t>Duursma E., Pan B.A., Raikes H. Predictors and outcomes of low-income fathers’ reading with their toddlers. </a:t>
            </a:r>
            <a:r>
              <a:rPr lang="en-US" sz="1800" i="1" smtClean="0"/>
              <a:t>Early Childhood Research Quarterly</a:t>
            </a:r>
            <a:r>
              <a:rPr lang="en-US" sz="1800" smtClean="0"/>
              <a:t> 2008;23:351-365.</a:t>
            </a:r>
          </a:p>
          <a:p>
            <a:pPr>
              <a:buFont typeface="Calibri" pitchFamily="34" charset="0"/>
              <a:buAutoNum type="arabicPeriod" startAt="9"/>
            </a:pPr>
            <a:r>
              <a:rPr lang="en-US" sz="1800" smtClean="0"/>
              <a:t>Kuo A.A., Franke T.M., Regalado M, Halfon N. Parent report of reading to young children. </a:t>
            </a:r>
            <a:r>
              <a:rPr lang="en-US" sz="1800" i="1" smtClean="0"/>
              <a:t>Pediatrics</a:t>
            </a:r>
            <a:r>
              <a:rPr lang="en-US" sz="1800" smtClean="0"/>
              <a:t> 2004;113(6):1944-1951.</a:t>
            </a:r>
          </a:p>
          <a:p>
            <a:pPr>
              <a:buFont typeface="Calibri" pitchFamily="34" charset="0"/>
              <a:buAutoNum type="arabicPeriod" startAt="9"/>
            </a:pPr>
            <a:r>
              <a:rPr lang="en-US" sz="1800" smtClean="0"/>
              <a:t>Bigatti S.M., Cronan T.A., Anaya A. The effects of maternal depression on the efficacy of a literacy intervention program. </a:t>
            </a:r>
            <a:r>
              <a:rPr lang="en-US" sz="1800" i="1" smtClean="0"/>
              <a:t>Child Psychiatry and Human Development </a:t>
            </a:r>
            <a:r>
              <a:rPr lang="en-US" sz="1800" smtClean="0"/>
              <a:t>2001;32(2):147-162.</a:t>
            </a:r>
          </a:p>
          <a:p>
            <a:pPr>
              <a:buFont typeface="Calibri" pitchFamily="34" charset="0"/>
              <a:buAutoNum type="arabicPeriod" startAt="9"/>
            </a:pPr>
            <a:r>
              <a:rPr lang="en-US" sz="1800" smtClean="0"/>
              <a:t>Luomo I., Tamminen T., Kaukonen P., et al. Longitudinal study of maternal depressive symptoms and child well-being.</a:t>
            </a:r>
            <a:r>
              <a:rPr lang="en-US" sz="1800" i="1" smtClean="0"/>
              <a:t> Journal of the American Academy of Child and Adolescent Psychiatry</a:t>
            </a:r>
            <a:r>
              <a:rPr lang="en-US" sz="1800" smtClean="0"/>
              <a:t> 2001;40(12):1367-1374.</a:t>
            </a:r>
          </a:p>
          <a:p>
            <a:pPr>
              <a:buFont typeface="Calibri" pitchFamily="34" charset="0"/>
              <a:buAutoNum type="arabicPeriod" startAt="9"/>
            </a:pPr>
            <a:r>
              <a:rPr lang="en-US" sz="1800" smtClean="0"/>
              <a:t>Flores G., Tomany-Korman S.C., Olson L. Does disadvantage start at home? Racial and ethnic disparities in health-related early childhood home routines and safety practices. </a:t>
            </a:r>
            <a:r>
              <a:rPr lang="en-US" sz="1800" i="1" smtClean="0"/>
              <a:t>Archives of Pediatric and Adolescent Medicine</a:t>
            </a:r>
            <a:r>
              <a:rPr lang="en-US" sz="1800" smtClean="0"/>
              <a:t> 2005;159:158-165.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FFF8F3-18E5-4A93-ACCB-DA581BD11CB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Introduction</a:t>
            </a:r>
            <a:endParaRPr lang="en-US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sz="2800" b="1" smtClean="0"/>
              <a:t>Education is associated with a person’s health</a:t>
            </a:r>
          </a:p>
          <a:p>
            <a:pPr lvl="1"/>
            <a:r>
              <a:rPr lang="en-US" sz="2400" b="1" smtClean="0"/>
              <a:t>People with low literacy have 1.5 to 3 times higher risk of poor health outcomes than people whose literacy is not low</a:t>
            </a:r>
            <a:r>
              <a:rPr lang="en-US" sz="2400" b="1" baseline="30000" smtClean="0"/>
              <a:t>1</a:t>
            </a:r>
          </a:p>
          <a:p>
            <a:r>
              <a:rPr lang="en-US" sz="2800" b="1" smtClean="0"/>
              <a:t>Reading aloud to children is associated with education</a:t>
            </a:r>
          </a:p>
          <a:p>
            <a:pPr lvl="1"/>
            <a:r>
              <a:rPr lang="en-US" sz="2400" b="1" smtClean="0"/>
              <a:t>Children who are read to at age 2 are more likely to read well in third grade</a:t>
            </a:r>
            <a:r>
              <a:rPr lang="en-US" sz="2400" b="1" baseline="30000" smtClean="0"/>
              <a:t>2</a:t>
            </a:r>
            <a:endParaRPr lang="en-US" sz="2400" b="1" smtClean="0"/>
          </a:p>
          <a:p>
            <a:pPr lvl="1"/>
            <a:r>
              <a:rPr lang="en-US" sz="2400" b="1" smtClean="0"/>
              <a:t>Third graders who don’t read at grade level are more at risk for poor educational performance</a:t>
            </a:r>
            <a:r>
              <a:rPr lang="en-US" sz="2400" b="1" baseline="30000" smtClean="0"/>
              <a:t>3-6</a:t>
            </a:r>
            <a:endParaRPr lang="en-US" sz="24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40BC8-6628-4A7C-B0EA-7EEDF635124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Risk factors associated with adults reading to children every day</a:t>
            </a:r>
            <a:endParaRPr lang="en-US" sz="360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6553200" cy="4525963"/>
          </a:xfrm>
        </p:spPr>
        <p:txBody>
          <a:bodyPr/>
          <a:lstStyle/>
          <a:p>
            <a:r>
              <a:rPr lang="en-US" sz="2800" b="1" dirty="0" smtClean="0"/>
              <a:t>Education</a:t>
            </a:r>
          </a:p>
          <a:p>
            <a:r>
              <a:rPr lang="en-US" sz="2800" b="1" dirty="0" smtClean="0"/>
              <a:t>Income</a:t>
            </a:r>
          </a:p>
          <a:p>
            <a:r>
              <a:rPr lang="en-US" sz="2800" b="1" dirty="0" smtClean="0"/>
              <a:t>Have more books at home</a:t>
            </a:r>
          </a:p>
          <a:p>
            <a:r>
              <a:rPr lang="en-US" sz="2800" b="1" dirty="0" smtClean="0"/>
              <a:t>Birth order</a:t>
            </a:r>
          </a:p>
          <a:p>
            <a:pPr lvl="1"/>
            <a:r>
              <a:rPr lang="en-US" sz="2400" b="1" dirty="0" smtClean="0"/>
              <a:t>First &gt; Second &gt; Third</a:t>
            </a:r>
          </a:p>
          <a:p>
            <a:r>
              <a:rPr lang="en-US" sz="2800" b="1" dirty="0" smtClean="0"/>
              <a:t>Books at home (including library books)</a:t>
            </a:r>
          </a:p>
          <a:p>
            <a:r>
              <a:rPr lang="en-US" sz="2800" b="1" dirty="0" smtClean="0"/>
              <a:t>History of family literary practices</a:t>
            </a:r>
          </a:p>
          <a:p>
            <a:r>
              <a:rPr lang="en-US" sz="2800" b="1" dirty="0" smtClean="0"/>
              <a:t>Support from pediatric provider</a:t>
            </a:r>
          </a:p>
          <a:p>
            <a:r>
              <a:rPr lang="en-US" sz="2800" b="1" dirty="0" smtClean="0"/>
              <a:t>Maternal depression</a:t>
            </a:r>
            <a:endParaRPr lang="en-US" sz="2800" dirty="0" smtClean="0"/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52400" y="64770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References 7-12</a:t>
            </a:r>
            <a:endParaRPr lang="en-US" baseline="30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D3BF7-3606-4305-AF5A-E98BAA28F1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Racial/Ethnic Disparities</a:t>
            </a:r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b="1" smtClean="0"/>
              <a:t>Previous research has found: </a:t>
            </a:r>
          </a:p>
          <a:p>
            <a:r>
              <a:rPr lang="en-US" sz="2800" b="1" smtClean="0"/>
              <a:t>Black and Hispanic Parents are less likely to read to their children than white parents</a:t>
            </a:r>
            <a:r>
              <a:rPr lang="en-US" sz="2800" baseline="30000" smtClean="0"/>
              <a:t>7-13</a:t>
            </a:r>
            <a:endParaRPr lang="en-US" sz="2800" b="1" smtClean="0"/>
          </a:p>
          <a:p>
            <a:r>
              <a:rPr lang="en-US" sz="2800" b="1" smtClean="0"/>
              <a:t>Spanish speaking families have fewer children’s books at home</a:t>
            </a:r>
            <a:r>
              <a:rPr lang="en-US" sz="2800" baseline="30000" smtClean="0"/>
              <a:t>7</a:t>
            </a:r>
            <a:endParaRPr lang="en-US" sz="2800" b="1" smtClean="0"/>
          </a:p>
          <a:p>
            <a:r>
              <a:rPr lang="en-US" sz="2800" b="1" smtClean="0"/>
              <a:t>Spanish speaking families are more likely to never read to their children than non-Spanish speaking families</a:t>
            </a:r>
            <a:r>
              <a:rPr lang="en-US" sz="2800" baseline="30000" smtClean="0"/>
              <a:t>13</a:t>
            </a:r>
            <a:endParaRPr lang="en-US" sz="28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D36D0-FA86-4098-B9B4-8A74F94F44D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Methods</a:t>
            </a: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sz="2800" b="1" smtClean="0"/>
              <a:t>Research Question: Is there an association between maternal race/ethnicity and reading to a two year old every day?</a:t>
            </a:r>
          </a:p>
          <a:p>
            <a:r>
              <a:rPr lang="en-US" sz="2800" b="1" smtClean="0"/>
              <a:t>Dataset: 3 linked datasets: </a:t>
            </a:r>
          </a:p>
          <a:p>
            <a:pPr lvl="2"/>
            <a:r>
              <a:rPr lang="en-US" sz="2000" b="1" smtClean="0"/>
              <a:t>2004-2005 Oregon Birth Certificate</a:t>
            </a:r>
          </a:p>
          <a:p>
            <a:pPr lvl="2"/>
            <a:r>
              <a:rPr lang="en-US" sz="2000" b="1" smtClean="0"/>
              <a:t>2004-2005 PRAMS and </a:t>
            </a:r>
          </a:p>
          <a:p>
            <a:pPr lvl="2"/>
            <a:r>
              <a:rPr lang="en-US" sz="2000" b="1" smtClean="0"/>
              <a:t>2006-2008 PRAMS-2</a:t>
            </a:r>
          </a:p>
          <a:p>
            <a:pPr lvl="1"/>
            <a:r>
              <a:rPr lang="en-US" sz="2400" b="1" smtClean="0"/>
              <a:t>1911 Participants</a:t>
            </a:r>
          </a:p>
          <a:p>
            <a:pPr lvl="2"/>
            <a:r>
              <a:rPr lang="en-US" sz="2000" b="1" smtClean="0"/>
              <a:t>37 did not answer read to child question</a:t>
            </a:r>
          </a:p>
          <a:p>
            <a:pPr lvl="2"/>
            <a:r>
              <a:rPr lang="en-US" sz="2000" b="1" smtClean="0"/>
              <a:t>6 did not answer race/ethnicity question</a:t>
            </a:r>
          </a:p>
          <a:p>
            <a:pPr lvl="1"/>
            <a:r>
              <a:rPr lang="en-US" sz="2400" b="1" smtClean="0"/>
              <a:t>Final Sample: 1868 Mothers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3B6F35-ACF1-4569-B201-112C5302B30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Methods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sz="2800" b="1" dirty="0" smtClean="0"/>
              <a:t>Outcome: Whether the mother or someone else in her household read to her two year old every day</a:t>
            </a:r>
          </a:p>
          <a:p>
            <a:r>
              <a:rPr lang="en-US" sz="2800" b="1" dirty="0" smtClean="0"/>
              <a:t>Covariates: Maternal race/ethnicity, maternal nativity, birth order, maternal age, household income, maternal education, maternal depression, childcare, marital status, whether mother lives with another adult, time child spent watching TV</a:t>
            </a:r>
          </a:p>
          <a:p>
            <a:r>
              <a:rPr lang="en-US" sz="2800" b="1" dirty="0" smtClean="0"/>
              <a:t>Weighted </a:t>
            </a:r>
            <a:r>
              <a:rPr lang="en-US" sz="2800" b="1" dirty="0" err="1" smtClean="0"/>
              <a:t>bivariate</a:t>
            </a:r>
            <a:r>
              <a:rPr lang="en-US" sz="2800" b="1" dirty="0" smtClean="0"/>
              <a:t> analysis determined covariates for model</a:t>
            </a:r>
          </a:p>
          <a:p>
            <a:r>
              <a:rPr lang="en-US" sz="2800" b="1" dirty="0" smtClean="0"/>
              <a:t>Multivariate logistic regression used for final model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A3280-7EE2-44C6-814B-B3A13CAF9B4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Results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62.4% of respondents reported reading to their child every day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Hispanic and Black mothers were the least likely to report reading to their child every day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48046653"/>
              </p:ext>
            </p:extLst>
          </p:nvPr>
        </p:nvGraphicFramePr>
        <p:xfrm>
          <a:off x="1066800" y="533400"/>
          <a:ext cx="7010400" cy="5069082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2094341"/>
                <a:gridCol w="1106059"/>
                <a:gridCol w="2133600"/>
                <a:gridCol w="1676400"/>
              </a:tblGrid>
              <a:tr h="654737"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Table 1. Racial/ethnic disparities in reading to two year old children every day, Oregon PRAMS-2, 2004-2005 birth cohorts (n=1868)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7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Characteristic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n**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Read to child everyday (weighted)***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Multivariate OR </a:t>
                      </a:r>
                      <a:r>
                        <a:rPr lang="en-US" sz="1400" u="none" strike="noStrike" dirty="0" smtClean="0">
                          <a:effectLst/>
                        </a:rPr>
                        <a:t>   (</a:t>
                      </a:r>
                      <a:r>
                        <a:rPr lang="en-US" sz="1400" u="none" strike="noStrike" dirty="0">
                          <a:effectLst/>
                        </a:rPr>
                        <a:t>95% CI)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92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1868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62.40%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547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Maternal race/ethnicity (birth certificate):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092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White*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819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71.60%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Referent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92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Hispanic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34.10%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0.30 (0.20, 0.44)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92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Black*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38.80%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0.32 (0.21, 0.48)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92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AI/AN*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53.90%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0.58 (0.39, 0.87)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92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Asian/ Pacific Islander*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58.40%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0.39 (0.27, 0.57)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9724"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*non-Hispanic                                                                                                                                              </a:t>
                      </a:r>
                      <a:r>
                        <a:rPr lang="en-US" sz="1400" u="none" strike="noStrike" dirty="0" smtClean="0">
                          <a:effectLst/>
                        </a:rPr>
                        <a:t>                                                                                     </a:t>
                      </a:r>
                      <a:r>
                        <a:rPr lang="en-US" sz="1400" u="none" strike="noStrike" dirty="0">
                          <a:effectLst/>
                        </a:rPr>
                        <a:t>**weighted number                                                                                                                                   </a:t>
                      </a:r>
                      <a:r>
                        <a:rPr lang="en-US" sz="1400" u="none" strike="noStrike" dirty="0" smtClean="0">
                          <a:effectLst/>
                        </a:rPr>
                        <a:t>                                                                                   ***</a:t>
                      </a:r>
                      <a:r>
                        <a:rPr lang="en-US" sz="1400" u="none" strike="noStrike" dirty="0">
                          <a:effectLst/>
                        </a:rPr>
                        <a:t>weighted percent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86ABA-9DE7-4D92-A89A-E201FBF449A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59873" y="5867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Controlling for poverty status, maternal age, birth order and maternal education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944487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F4D7D-0671-4700-B6CA-104C4027E1B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</a:rPr>
              <a:t>Discussion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Significant racial/ethnic disparities among mothers reading to two year old children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Hispanic and Black mothers are less likely to report reading to their children every day compared to White mothers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Hispanic and Black mothers were more likely to report low income, low education and low maternal age</a:t>
            </a:r>
          </a:p>
          <a:p>
            <a:pPr>
              <a:lnSpc>
                <a:spcPct val="90000"/>
              </a:lnSpc>
            </a:pP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Among minority groups, American Indian mothers were the most likely to report reading to their two year old every day.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1288</Words>
  <Application>Microsoft Office PowerPoint</Application>
  <PresentationFormat>On-screen Show (4:3)</PresentationFormat>
  <Paragraphs>162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Racial/Ethnic Disparities in Adults Reading to Two Year Old Children:  A Population-based Study</vt:lpstr>
      <vt:lpstr>Introduction</vt:lpstr>
      <vt:lpstr>Risk factors associated with adults reading to children every day</vt:lpstr>
      <vt:lpstr>Racial/Ethnic Disparities</vt:lpstr>
      <vt:lpstr>Methods</vt:lpstr>
      <vt:lpstr>Methods</vt:lpstr>
      <vt:lpstr>Results</vt:lpstr>
      <vt:lpstr>Slide 8</vt:lpstr>
      <vt:lpstr>Discussion</vt:lpstr>
      <vt:lpstr>Reading to Hispanic Children</vt:lpstr>
      <vt:lpstr>Reading to Black Children</vt:lpstr>
      <vt:lpstr>Reading to American Indian/Alaska Native Children</vt:lpstr>
      <vt:lpstr>Interventions</vt:lpstr>
      <vt:lpstr>Conclusion</vt:lpstr>
      <vt:lpstr>References</vt:lpstr>
      <vt:lpstr>References Con’d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Racial/Ethnic Disparities in Adults Reading to Two Year Old Children: A Population-based Study</dc:title>
  <dc:creator>Olivia Sappenfield</dc:creator>
  <cp:lastModifiedBy>Ken Rosenberg</cp:lastModifiedBy>
  <cp:revision>39</cp:revision>
  <dcterms:created xsi:type="dcterms:W3CDTF">2011-09-12T14:37:27Z</dcterms:created>
  <dcterms:modified xsi:type="dcterms:W3CDTF">2011-11-22T00:59:09Z</dcterms:modified>
</cp:coreProperties>
</file>